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7"/>
  </p:notesMasterIdLst>
  <p:sldIdLst>
    <p:sldId id="256" r:id="rId2"/>
    <p:sldId id="258" r:id="rId3"/>
    <p:sldId id="259" r:id="rId4"/>
    <p:sldId id="257" r:id="rId5"/>
    <p:sldId id="276" r:id="rId6"/>
    <p:sldId id="277" r:id="rId7"/>
    <p:sldId id="278" r:id="rId8"/>
    <p:sldId id="279" r:id="rId9"/>
    <p:sldId id="286" r:id="rId10"/>
    <p:sldId id="287" r:id="rId11"/>
    <p:sldId id="280" r:id="rId12"/>
    <p:sldId id="284" r:id="rId13"/>
    <p:sldId id="282" r:id="rId14"/>
    <p:sldId id="283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600"/>
    <a:srgbClr val="002060"/>
    <a:srgbClr val="001F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14"/>
    <p:restoredTop sz="94614"/>
  </p:normalViewPr>
  <p:slideViewPr>
    <p:cSldViewPr snapToGrid="0">
      <p:cViewPr varScale="1">
        <p:scale>
          <a:sx n="112" d="100"/>
          <a:sy n="112" d="100"/>
        </p:scale>
        <p:origin x="8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0CBDD1-EA72-A640-B49C-35EC73C96A8A}" type="datetimeFigureOut">
              <a:rPr lang="en-US" smtClean="0"/>
              <a:t>5/1/24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97EDB4-58A8-CB49-8A67-2EF31C1AE7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92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97EDB4-58A8-CB49-8A67-2EF31C1AE7D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945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97EDB4-58A8-CB49-8A67-2EF31C1AE7D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273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97EDB4-58A8-CB49-8A67-2EF31C1AE7D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910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97EDB4-58A8-CB49-8A67-2EF31C1AE7D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86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E97EDB4-58A8-CB49-8A67-2EF31C1AE7D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24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D4178D-BADE-8AAA-549D-C2CB159587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32E05-8D1B-32F6-5DC3-55C83EA482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058AC-9A8E-73DC-0EEE-EFEAB5826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D6DF5A-07DE-C944-B1D9-479C5113BCDB}" type="datetime1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FBBCB-A401-9BA8-7DFE-879239904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EEF710-CA4B-CA89-308B-EF3B144AB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986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446A7-11B8-B59C-1EAB-AD82D99AB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846A8D-7956-89D3-96C8-4CA72A1710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0BD9B6-E856-2806-0C4F-A490E7358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AF5DE5-1FD3-964F-A24C-FF815BBD2914}" type="datetime1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9D4BF-2492-0412-871F-14FE6DF98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0293E-7294-1BDC-59D6-E67179162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112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3295CB-B8D9-025A-20E1-DA01AC16E5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B1EC98-9F64-AB90-E99F-4EC6283EAE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7F26B-DE94-5DB0-6F8E-734516270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672E00-EBED-904C-A2DA-80A2E97A8ECB}" type="datetime1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44902E-C8DE-ED3F-8FF8-CF13284BC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41A64A-750B-D269-6AE1-06D520842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793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6809E-108D-B6DA-4E75-DAA5ED3AA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BB84C6-2D72-FE64-99C3-7DF419074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7496-BB04-A7A0-E662-1CF1E087E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A9A602-6DA3-EF4F-A52A-1881B7DC643D}" type="datetime1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FAD7B-14FE-8962-59E5-8068A2D3F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80A0D-CE3B-D4B4-16BD-29D74705C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5314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B73F7-9C01-4E40-3D65-ECABD8753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B23406-76FA-2917-D8A1-370DEAF768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87972B-F87F-5EAB-181A-82E87A182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7B9208-1266-1D42-823B-D61C0BFF7BED}" type="datetime1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19F19-A3CE-ABED-90A6-87636E15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E4916-678B-4730-AF65-7F74C38AD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627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5AC7F-4F62-F72D-A611-5CB62BBF6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9DF72E-7A2D-F359-2F51-7CF4499D58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93C8A-8850-A5DD-131C-2F3863705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D98EA3-52C3-41FA-C706-407139F07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B700E-ECC8-7B4A-91BD-807490821F2B}" type="datetime1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9D242B-A978-16A7-8BF8-9BD931AE7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06A559-31B6-4DC7-C8AB-3D89C8414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254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521EA-74CB-499B-865E-09152BDF1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065DD-BF90-CC7B-71D4-2D079F767A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E57642-A0C0-C515-FD07-F307886109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0B65DE-6F4F-C484-C792-46D2FFF17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A82F3D-1A2E-C13D-57E0-557C351CE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B0A684-34C8-11CB-3835-FA2BAA2EB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02460-C8D2-014F-9DB1-2312ED95696F}" type="datetime1">
              <a:rPr lang="en-US" smtClean="0"/>
              <a:t>5/1/24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19100A-1078-9174-A079-84B499DE1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9AB7D3D-9F5A-3490-D5AB-F86CD2041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86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9C9F4-C5D2-797E-A08D-520F3310A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F3F7D7D-BD0E-E359-3C8A-1191EE43B9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D5D45-AEA6-504F-B91D-FE04BEAB03BD}" type="datetime1">
              <a:rPr lang="en-US" smtClean="0"/>
              <a:t>5/1/24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A0A862-8177-332E-0EC5-58151E492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653FC-2321-106E-A7BE-31C89BB95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59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86DAA8-2D89-DFA3-E862-BD42CF11D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70533-211E-324F-A0BD-1E40BA0AE0F2}" type="datetime1">
              <a:rPr lang="en-US" smtClean="0"/>
              <a:t>5/1/24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74FBAA-6247-8F68-C8E9-89131AED7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9366B4-BF01-DD87-EE39-0575989BF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05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304AD-50B7-7556-E6B8-B28899838A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AF00F-FA70-0525-FE42-320E7103AB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982DE7-BFEF-4067-5831-C1DD3B633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CB352F-64AB-C08C-C3BE-F394D4DF0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2CDA8-E730-8E4D-BFE3-C34F728E8596}" type="datetime1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FB805B-2E55-B4E2-C6E9-BE049884C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9F4DF5-068F-1841-4C03-858BCCFE4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130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16FCF-B023-D652-3585-7A2352903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FDC30F-7DE0-7A76-43DC-65DAE42344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264D8-4ECF-BBE7-A900-8E4DC97F4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F42B4-0DD9-55B2-1B46-24F8422DB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9E28A-4AE6-334D-A324-C46EF009C71F}" type="datetime1">
              <a:rPr lang="en-US" smtClean="0"/>
              <a:t>5/1/24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E1B59-3BF7-C253-F118-4E759D257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6E787-DF57-69B2-AC7F-9D8C23F8E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131491-3515-DB7E-0759-48AA342F0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D014CE-AB42-BFCF-1558-470C81FB9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86BA0-9256-EEDD-35C6-79B6684261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1B4F5D-404D-6340-BA86-B73555A3AAC6}" type="datetime1">
              <a:rPr lang="en-US" smtClean="0"/>
              <a:t>5/1/24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CEEB26-1ABD-AC58-622B-B10EFB0FA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/>
              <a:t>Syracuse University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387DB-BC0A-ACCE-A136-91FFAAE8AE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A30A5F7-C8C5-D548-A102-2BA5CD2CF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241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58D60-1D83-94C7-2C43-6D2F0E11F9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8763" y="1721427"/>
            <a:ext cx="11402291" cy="500004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  <a:latin typeface="Avenir Book" panose="02000503020000020003" pitchFamily="2" charset="0"/>
                <a:cs typeface="Al Nile" pitchFamily="2" charset="-78"/>
              </a:rPr>
              <a:t>Enhancing Differential Evolution for Neural Network Optimization through Boundary Individual Consideration.</a:t>
            </a:r>
            <a:br>
              <a:rPr lang="en-US" sz="4000" i="1" dirty="0">
                <a:solidFill>
                  <a:schemeClr val="bg1"/>
                </a:solidFill>
                <a:latin typeface="Helvetica" pitchFamily="2" charset="0"/>
              </a:rPr>
            </a:br>
            <a:br>
              <a:rPr lang="en-US" sz="40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2700" dirty="0">
                <a:solidFill>
                  <a:schemeClr val="bg1"/>
                </a:solidFill>
                <a:latin typeface="Helvetica" pitchFamily="2" charset="0"/>
              </a:rPr>
              <a:t>Mandar Angchekar</a:t>
            </a:r>
            <a:br>
              <a:rPr lang="en-US" sz="27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2700" dirty="0">
                <a:solidFill>
                  <a:schemeClr val="bg1"/>
                </a:solidFill>
                <a:latin typeface="Helvetica" pitchFamily="2" charset="0"/>
              </a:rPr>
              <a:t>Evolutionary Machine Learning</a:t>
            </a:r>
            <a:br>
              <a:rPr lang="en-US" sz="2700" dirty="0">
                <a:solidFill>
                  <a:schemeClr val="bg1"/>
                </a:solidFill>
                <a:latin typeface="Helvetica" pitchFamily="2" charset="0"/>
              </a:rPr>
            </a:br>
            <a:r>
              <a:rPr lang="en-US" sz="2700" dirty="0">
                <a:solidFill>
                  <a:schemeClr val="bg1"/>
                </a:solidFill>
                <a:latin typeface="Helvetica" pitchFamily="2" charset="0"/>
              </a:rPr>
              <a:t>May 1, 2024</a:t>
            </a:r>
            <a:br>
              <a:rPr lang="en-US" sz="4000" i="1" dirty="0">
                <a:solidFill>
                  <a:schemeClr val="bg1"/>
                </a:solidFill>
                <a:latin typeface="Helvetica" pitchFamily="2" charset="0"/>
              </a:rPr>
            </a:br>
            <a:endParaRPr lang="en-US" sz="4000" i="1" dirty="0">
              <a:solidFill>
                <a:schemeClr val="bg1"/>
              </a:solidFill>
              <a:latin typeface="Helvetica" pitchFamily="2" charset="0"/>
            </a:endParaRP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D22F57C-8AD8-CE9B-FAE0-CEEEBA817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ln>
            <a:noFill/>
            <a:bevel/>
          </a:ln>
        </p:spPr>
        <p:txBody>
          <a:bodyPr/>
          <a:lstStyle/>
          <a:p>
            <a:r>
              <a:rPr lang="en-US" dirty="0">
                <a:solidFill>
                  <a:srgbClr val="FF4600"/>
                </a:solidFill>
              </a:rPr>
              <a:t>Syracuse University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E56C5E-60C6-6BBD-2B64-EFB7EB161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>
                <a:solidFill>
                  <a:srgbClr val="FF4600"/>
                </a:solidFill>
              </a:rPr>
              <a:t>1</a:t>
            </a:fld>
            <a:endParaRPr lang="en-US" dirty="0">
              <a:solidFill>
                <a:srgbClr val="FF4600"/>
              </a:solidFill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C7A33955-0290-B203-718F-A4DB1FE9CA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98763" y="540327"/>
            <a:ext cx="40386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8251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F0087D53-9295-4463-AAE4-D5C626046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94F561-0AB1-2ED8-D7E0-E80B5BEA8E49}"/>
              </a:ext>
            </a:extLst>
          </p:cNvPr>
          <p:cNvSpPr txBox="1"/>
          <p:nvPr/>
        </p:nvSpPr>
        <p:spPr>
          <a:xfrm>
            <a:off x="638881" y="4501453"/>
            <a:ext cx="10909640" cy="1065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100" b="1" dirty="0">
                <a:latin typeface="Avenir Book" panose="02000503020000020003" pitchFamily="2" charset="0"/>
                <a:ea typeface="+mj-ea"/>
                <a:cs typeface="+mj-cs"/>
              </a:rPr>
              <a:t>5. D</a:t>
            </a:r>
            <a:r>
              <a:rPr lang="en-US" sz="3100" b="1" dirty="0">
                <a:effectLst/>
                <a:latin typeface="Avenir Book" panose="02000503020000020003" pitchFamily="2" charset="0"/>
                <a:ea typeface="+mj-ea"/>
                <a:cs typeface="+mj-cs"/>
              </a:rPr>
              <a:t>E with Boundary Consideration for Neurons and Layers (Probability 0.5) </a:t>
            </a:r>
            <a:endParaRPr lang="en-US" sz="3100" b="1" dirty="0">
              <a:latin typeface="Avenir Book" panose="02000503020000020003" pitchFamily="2" charset="0"/>
              <a:ea typeface="+mj-ea"/>
              <a:cs typeface="+mj-cs"/>
            </a:endParaRP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100" b="1" dirty="0">
              <a:latin typeface="Avenir Book" panose="02000503020000020003" pitchFamily="2" charset="0"/>
              <a:ea typeface="+mj-ea"/>
              <a:cs typeface="+mj-cs"/>
            </a:endParaRPr>
          </a:p>
        </p:txBody>
      </p:sp>
      <p:pic>
        <p:nvPicPr>
          <p:cNvPr id="2" name="Picture 1" descr="A graph with blue lines&#10;&#10;Description automatically generated">
            <a:extLst>
              <a:ext uri="{FF2B5EF4-FFF2-40B4-BE49-F238E27FC236}">
                <a16:creationId xmlns:a16="http://schemas.microsoft.com/office/drawing/2014/main" id="{11480663-3738-DAB9-F25A-76F6E184D4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789517"/>
            <a:ext cx="5614416" cy="2975640"/>
          </a:xfrm>
          <a:prstGeom prst="rect">
            <a:avLst/>
          </a:prstGeom>
          <a:noFill/>
        </p:spPr>
      </p:pic>
      <p:pic>
        <p:nvPicPr>
          <p:cNvPr id="11" name="Picture 10" descr="A screenshot of a graph&#10;&#10;Description automatically generated">
            <a:extLst>
              <a:ext uri="{FF2B5EF4-FFF2-40B4-BE49-F238E27FC236}">
                <a16:creationId xmlns:a16="http://schemas.microsoft.com/office/drawing/2014/main" id="{01817BD6-046C-93C2-04D3-7872F18FE8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4496" y="857090"/>
            <a:ext cx="5614416" cy="2821244"/>
          </a:xfrm>
          <a:prstGeom prst="rect">
            <a:avLst/>
          </a:prstGeom>
          <a:noFill/>
        </p:spPr>
      </p:pic>
      <p:sp>
        <p:nvSpPr>
          <p:cNvPr id="48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5594358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769630-BDEA-2C2B-51D4-A9298B73E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FBCDB8-582D-DB68-459D-1D4890CBA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03875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94B968-01C4-7D45-4A27-4C9CC1E81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F4C8CC-F389-871F-A2F3-96A35EE18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B569740-76AA-8792-9739-3FBF975450B7}"/>
              </a:ext>
            </a:extLst>
          </p:cNvPr>
          <p:cNvSpPr txBox="1"/>
          <p:nvPr/>
        </p:nvSpPr>
        <p:spPr>
          <a:xfrm>
            <a:off x="441541" y="178606"/>
            <a:ext cx="60997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Avenir Book" panose="02000503020000020003" pitchFamily="2" charset="0"/>
              </a:rPr>
              <a:t>3. DE with Boundary Consideration </a:t>
            </a:r>
          </a:p>
          <a:p>
            <a:pPr algn="ctr"/>
            <a:r>
              <a:rPr lang="en-US" sz="1200" b="1" dirty="0">
                <a:latin typeface="Avenir Book" panose="02000503020000020003" pitchFamily="2" charset="0"/>
              </a:rPr>
              <a:t>for Neurons and Layers (Probability 0.7)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E311058-1ACE-085A-CD9F-67DBE31384BF}"/>
              </a:ext>
            </a:extLst>
          </p:cNvPr>
          <p:cNvSpPr txBox="1"/>
          <p:nvPr/>
        </p:nvSpPr>
        <p:spPr>
          <a:xfrm>
            <a:off x="5650743" y="178605"/>
            <a:ext cx="60997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>
                <a:latin typeface="Avenir Book" panose="02000503020000020003" pitchFamily="2" charset="0"/>
              </a:rPr>
              <a:t>4. DE with Boundary Consideration for </a:t>
            </a:r>
          </a:p>
          <a:p>
            <a:pPr algn="ctr"/>
            <a:r>
              <a:rPr lang="en-US" sz="1200" b="1" dirty="0">
                <a:latin typeface="Avenir Book" panose="02000503020000020003" pitchFamily="2" charset="0"/>
              </a:rPr>
              <a:t>Neurons and Layers (Probability 1.0) </a:t>
            </a:r>
          </a:p>
        </p:txBody>
      </p:sp>
      <p:pic>
        <p:nvPicPr>
          <p:cNvPr id="15" name="Picture 14" descr="A graph with a line going up&#10;&#10;Description automatically generated">
            <a:extLst>
              <a:ext uri="{FF2B5EF4-FFF2-40B4-BE49-F238E27FC236}">
                <a16:creationId xmlns:a16="http://schemas.microsoft.com/office/drawing/2014/main" id="{5CA17F1C-C087-545A-9AA3-C6997C9540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596" y="3567621"/>
            <a:ext cx="4605538" cy="2700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Picture 16" descr="A screenshot of a graph&#10;&#10;Description automatically generated">
            <a:extLst>
              <a:ext uri="{FF2B5EF4-FFF2-40B4-BE49-F238E27FC236}">
                <a16:creationId xmlns:a16="http://schemas.microsoft.com/office/drawing/2014/main" id="{4C29BEC4-D6C6-9AC0-9290-BDC0177BEB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596" y="948297"/>
            <a:ext cx="4605538" cy="231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Picture 20" descr="A graph with a line going up&#10;&#10;Description automatically generated">
            <a:extLst>
              <a:ext uri="{FF2B5EF4-FFF2-40B4-BE49-F238E27FC236}">
                <a16:creationId xmlns:a16="http://schemas.microsoft.com/office/drawing/2014/main" id="{A0F2F119-A5E0-D502-F1E5-0176CE3285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257" y="3641811"/>
            <a:ext cx="5090940" cy="2700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Picture 21" descr="A screenshot of a graph&#10;&#10;Description automatically generated">
            <a:extLst>
              <a:ext uri="{FF2B5EF4-FFF2-40B4-BE49-F238E27FC236}">
                <a16:creationId xmlns:a16="http://schemas.microsoft.com/office/drawing/2014/main" id="{35F4BF55-624A-16AE-553D-E1DA460DB4E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257" y="948295"/>
            <a:ext cx="5090940" cy="23112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7153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E5747-8DA5-4335-974C-05D7C2FD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Computation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1E32F1-5D9C-E94A-0E2D-65966923C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1900" dirty="0">
                <a:latin typeface="Avenir Book" panose="02000503020000020003" pitchFamily="2" charset="0"/>
              </a:rPr>
              <a:t>Basic DE: </a:t>
            </a:r>
            <a:r>
              <a:rPr lang="en-US" sz="1900" dirty="0">
                <a:solidFill>
                  <a:srgbClr val="FF0000"/>
                </a:solidFill>
                <a:latin typeface="Avenir Book" panose="02000503020000020003" pitchFamily="2" charset="0"/>
              </a:rPr>
              <a:t>614.69 seconds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900" dirty="0">
                <a:latin typeface="Avenir Book" panose="02000503020000020003" pitchFamily="2" charset="0"/>
              </a:rPr>
              <a:t>DE with Neurons and Layer: </a:t>
            </a:r>
            <a:r>
              <a:rPr lang="en-US" sz="1900" dirty="0">
                <a:solidFill>
                  <a:srgbClr val="FF0000"/>
                </a:solidFill>
                <a:latin typeface="Avenir Book" panose="02000503020000020003" pitchFamily="2" charset="0"/>
              </a:rPr>
              <a:t>819.02 seconds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Avenir Book" panose="02000503020000020003" pitchFamily="2" charset="0"/>
              </a:rPr>
              <a:t>DE with Boundary Consideration for Neurons Only: 772.73</a:t>
            </a:r>
            <a:r>
              <a:rPr lang="en-US" sz="1900" dirty="0">
                <a:latin typeface="Avenir Book" panose="02000503020000020003" pitchFamily="2" charset="0"/>
              </a:rPr>
              <a:t> seconds</a:t>
            </a:r>
            <a:endParaRPr lang="en-US" sz="1900" dirty="0">
              <a:effectLst/>
              <a:latin typeface="Avenir Book" panose="02000503020000020003" pitchFamily="2" charset="0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Avenir Book" panose="02000503020000020003" pitchFamily="2" charset="0"/>
              </a:rPr>
              <a:t>DE with Boundary Consideration for Neurons and Layers (Probability 0.2) : </a:t>
            </a:r>
            <a:r>
              <a:rPr lang="en-US" sz="1900" dirty="0">
                <a:latin typeface="Avenir Book" panose="02000503020000020003" pitchFamily="2" charset="0"/>
              </a:rPr>
              <a:t>862.74 seconds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Avenir Book" panose="02000503020000020003" pitchFamily="2" charset="0"/>
              </a:rPr>
              <a:t>DE with Boundary Consideration for Neurons and Layers (Probability 0.5) : </a:t>
            </a:r>
            <a:r>
              <a:rPr lang="en-US" sz="1900" dirty="0">
                <a:solidFill>
                  <a:srgbClr val="FF0000"/>
                </a:solidFill>
                <a:latin typeface="Avenir Book" panose="02000503020000020003" pitchFamily="2" charset="0"/>
              </a:rPr>
              <a:t>964.20 seconds</a:t>
            </a:r>
            <a:endParaRPr lang="en-US" sz="1900" dirty="0">
              <a:solidFill>
                <a:srgbClr val="FF0000"/>
              </a:solidFill>
              <a:effectLst/>
              <a:latin typeface="Avenir Book" panose="02000503020000020003" pitchFamily="2" charset="0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Avenir Book" panose="02000503020000020003" pitchFamily="2" charset="0"/>
              </a:rPr>
              <a:t>DE with Boundary Consideration for Neurons and Layers (Probability 0.7) : </a:t>
            </a:r>
            <a:r>
              <a:rPr lang="en-US" sz="1900" dirty="0">
                <a:latin typeface="Avenir Book" panose="02000503020000020003" pitchFamily="2" charset="0"/>
              </a:rPr>
              <a:t>926.29 seconds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sz="1900" dirty="0">
                <a:effectLst/>
                <a:latin typeface="Avenir Book" panose="02000503020000020003" pitchFamily="2" charset="0"/>
              </a:rPr>
              <a:t>DE with Boundary Consideration for Neurons and Layers (Probability 1.0) : </a:t>
            </a:r>
            <a:r>
              <a:rPr lang="en-US" sz="1900" dirty="0">
                <a:latin typeface="Avenir Book" panose="02000503020000020003" pitchFamily="2" charset="0"/>
              </a:rPr>
              <a:t>958.42 seconds</a:t>
            </a:r>
          </a:p>
          <a:p>
            <a:endParaRPr lang="en-US" sz="1900" dirty="0">
              <a:latin typeface="Avenir Book" panose="02000503020000020003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CF60BE-FD13-6297-7571-4DDA1BEF6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E5A7C9-8139-A823-29CC-077EDE69B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78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8ED904-74CB-27CF-13F1-110FDA582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>
                <a:latin typeface="Avenir Book" panose="02000503020000020003" pitchFamily="2" charset="0"/>
              </a:rPr>
              <a:t>Conclusion</a:t>
            </a:r>
          </a:p>
        </p:txBody>
      </p:sp>
      <p:sp>
        <p:nvSpPr>
          <p:cNvPr id="2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7BE6E-CFC0-14D3-1CA6-FB0E336C2E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 lnSpcReduction="10000"/>
          </a:bodyPr>
          <a:lstStyle/>
          <a:p>
            <a:pPr marL="514350" marR="0" lvl="0" indent="-514350">
              <a:spcBef>
                <a:spcPts val="0"/>
              </a:spcBef>
              <a:spcAft>
                <a:spcPts val="945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US" sz="1500" kern="100"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Boundary consideration improves DE's exploration capabilities, enhancing fitness and robustness of neural network architectures.</a:t>
            </a:r>
          </a:p>
          <a:p>
            <a:pPr marL="514350" marR="0" lvl="0" indent="-514350">
              <a:spcBef>
                <a:spcPts val="0"/>
              </a:spcBef>
              <a:spcAft>
                <a:spcPts val="945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US" sz="1500" kern="100"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A probabilistic rate of 0.5 for boundary consideration optimally balances exploration and exploitation.</a:t>
            </a:r>
          </a:p>
          <a:p>
            <a:pPr marL="514350" marR="0" lvl="0" indent="-514350">
              <a:spcBef>
                <a:spcPts val="0"/>
              </a:spcBef>
              <a:spcAft>
                <a:spcPts val="945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US" sz="1500" kern="100"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The approach is computationally efficient and stable across multiple runs, suitable for practical neural network optimization applications.</a:t>
            </a:r>
          </a:p>
          <a:p>
            <a:pPr marL="514350" marR="0" lvl="0" indent="-514350">
              <a:spcBef>
                <a:spcPts val="0"/>
              </a:spcBef>
              <a:spcAft>
                <a:spcPts val="945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US" sz="1500">
                <a:latin typeface="Avenir Book" panose="02000503020000020003" pitchFamily="2" charset="0"/>
              </a:rPr>
              <a:t>Adaptive mutation: F can be adapted based on feedback from the optimization process itself, such as the variance in fitness values.</a:t>
            </a:r>
          </a:p>
          <a:p>
            <a:pPr marL="342900" indent="-342900">
              <a:buFont typeface="+mj-lt"/>
              <a:buAutoNum type="arabicPeriod"/>
            </a:pPr>
            <a:endParaRPr lang="en-US" sz="1500">
              <a:latin typeface="Avenir Book" panose="02000503020000020003" pitchFamily="2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500">
              <a:latin typeface="Avenir Book" panose="02000503020000020003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F1E7B4E-D813-99BE-4A2C-0D743FB121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3269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05642CC-AC41-F347-0EE5-EF4566144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48400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295B5-0C05-2978-70EF-20FA53E98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39400" y="6356350"/>
            <a:ext cx="9144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71209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16EA24-1F70-1530-FDC3-D6AAFD288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en-US" sz="5400">
                <a:latin typeface="Avenir Book" panose="02000503020000020003" pitchFamily="2" charset="0"/>
              </a:rPr>
              <a:t>References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7211F1-DBA0-AE2F-B688-D8A06C337E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506" y="640080"/>
            <a:ext cx="4573827" cy="5577840"/>
          </a:xfrm>
          <a:prstGeom prst="rect">
            <a:avLst/>
          </a:prstGeom>
        </p:spPr>
      </p:pic>
      <p:sp>
        <p:nvSpPr>
          <p:cNvPr id="36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E0B4B-A266-2A0F-C573-5A4CE2FB7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anchor="t">
            <a:normAutofit lnSpcReduction="10000"/>
          </a:bodyPr>
          <a:lstStyle/>
          <a:p>
            <a:pPr marL="2921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kern="100" dirty="0"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 </a:t>
            </a:r>
          </a:p>
          <a:p>
            <a:pPr marL="342900" indent="-342900" fontAlgn="base">
              <a:spcBef>
                <a:spcPts val="0"/>
              </a:spcBef>
              <a:buClr>
                <a:srgbClr val="000000"/>
              </a:buClr>
              <a:buSzPts val="800"/>
              <a:buFont typeface="+mj-lt"/>
              <a:buAutoNum type="arabicPeriod"/>
            </a:pP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Medium article: </a:t>
            </a:r>
            <a:r>
              <a:rPr lang="en-US" sz="1200" i="0" dirty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Neural Network Optimization (Part 1) — Differential Evolution Algorithm</a:t>
            </a:r>
          </a:p>
          <a:p>
            <a:pPr marL="342900" marR="0" lvl="0" indent="-342900" fontAlgn="ba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+mj-lt"/>
              <a:buAutoNum type="arabicPeriod"/>
            </a:pPr>
            <a:endParaRPr lang="en-US" sz="1200" u="none" strike="noStrike" kern="100" dirty="0">
              <a:effectLst/>
              <a:uFill>
                <a:solidFill>
                  <a:srgbClr val="000000"/>
                </a:solidFill>
              </a:uFill>
              <a:latin typeface="Avenir Book" panose="02000503020000020003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fontAlgn="ba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+mj-lt"/>
              <a:buAutoNum type="arabicPeriod"/>
            </a:pP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F. </a:t>
            </a:r>
            <a:r>
              <a:rPr lang="en-US" sz="1200" u="none" strike="noStrike" kern="100" dirty="0" err="1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Neri</a:t>
            </a: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V. </a:t>
            </a:r>
            <a:r>
              <a:rPr lang="en-US" sz="1200" u="none" strike="noStrike" kern="100" dirty="0" err="1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Tirronen</a:t>
            </a: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"Recent advances in differential evolution: a survey and experimental analysis," </a:t>
            </a:r>
            <a:r>
              <a:rPr lang="en-US" sz="1200" i="1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Artificial Intelligence Review</a:t>
            </a: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vol. 33, pp. 61-106, 2010. DOI 10.1007/s10462-009-9137-2.</a:t>
            </a:r>
          </a:p>
          <a:p>
            <a:pPr marL="342900" marR="0" lvl="0" indent="-342900" fontAlgn="base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+mj-lt"/>
              <a:buAutoNum type="arabicPeriod"/>
            </a:pPr>
            <a:endParaRPr lang="en-US" sz="1200" u="none" strike="noStrike" kern="100" dirty="0">
              <a:effectLst/>
              <a:uFill>
                <a:solidFill>
                  <a:srgbClr val="000000"/>
                </a:solidFill>
              </a:uFill>
              <a:latin typeface="Avenir Book" panose="02000503020000020003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fontAlgn="base">
              <a:spcBef>
                <a:spcPts val="0"/>
              </a:spcBef>
              <a:spcAft>
                <a:spcPts val="205"/>
              </a:spcAft>
              <a:buClr>
                <a:srgbClr val="000000"/>
              </a:buClr>
              <a:buSzPts val="800"/>
              <a:buFont typeface="+mj-lt"/>
              <a:buAutoNum type="arabicPeriod"/>
            </a:pP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S. Das and P. N. </a:t>
            </a:r>
            <a:r>
              <a:rPr lang="en-US" sz="1200" u="none" strike="noStrike" kern="100" dirty="0" err="1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Suganthan</a:t>
            </a: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"Differential Evolution: A Survey of the State-of-the-Art," </a:t>
            </a:r>
            <a:r>
              <a:rPr lang="en-US" sz="1200" i="1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IEEE Transactions on Evolutionary Computation</a:t>
            </a: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vol. 15, no. 1, pp. 4-31, February 2011.</a:t>
            </a:r>
          </a:p>
          <a:p>
            <a:pPr marL="342900" marR="0" lvl="0" indent="-342900" fontAlgn="base">
              <a:spcBef>
                <a:spcPts val="0"/>
              </a:spcBef>
              <a:spcAft>
                <a:spcPts val="205"/>
              </a:spcAft>
              <a:buClr>
                <a:srgbClr val="000000"/>
              </a:buClr>
              <a:buSzPts val="800"/>
              <a:buFont typeface="+mj-lt"/>
              <a:buAutoNum type="arabicPeriod"/>
            </a:pPr>
            <a:endParaRPr lang="en-US" sz="1200" u="none" strike="noStrike" kern="100" dirty="0">
              <a:effectLst/>
              <a:uFill>
                <a:solidFill>
                  <a:srgbClr val="000000"/>
                </a:solidFill>
              </a:uFill>
              <a:latin typeface="Avenir Book" panose="02000503020000020003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fontAlgn="base">
              <a:spcBef>
                <a:spcPts val="0"/>
              </a:spcBef>
              <a:spcAft>
                <a:spcPts val="205"/>
              </a:spcAft>
              <a:buClr>
                <a:srgbClr val="000000"/>
              </a:buClr>
              <a:buSzPts val="800"/>
              <a:buFont typeface="+mj-lt"/>
              <a:buAutoNum type="arabicPeriod"/>
            </a:pP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R. </a:t>
            </a:r>
            <a:r>
              <a:rPr lang="en-US" sz="1200" u="none" strike="noStrike" kern="100" dirty="0" err="1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Storn</a:t>
            </a: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K. Price, "Differential Evolution – A Simple and Efficient Heuristic for Global Optimization over Continuous Spaces," </a:t>
            </a:r>
            <a:r>
              <a:rPr lang="en-US" sz="1200" i="1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Journal of Global Optimization</a:t>
            </a: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vol. 11, pp. 341-359, 1997.</a:t>
            </a:r>
          </a:p>
          <a:p>
            <a:pPr marL="342900" marR="0" lvl="0" indent="-342900" fontAlgn="base">
              <a:spcBef>
                <a:spcPts val="0"/>
              </a:spcBef>
              <a:spcAft>
                <a:spcPts val="205"/>
              </a:spcAft>
              <a:buClr>
                <a:srgbClr val="000000"/>
              </a:buClr>
              <a:buSzPts val="800"/>
              <a:buFont typeface="+mj-lt"/>
              <a:buAutoNum type="arabicPeriod"/>
            </a:pPr>
            <a:endParaRPr lang="en-US" sz="1200" u="none" strike="noStrike" kern="100" dirty="0">
              <a:effectLst/>
              <a:uFill>
                <a:solidFill>
                  <a:srgbClr val="000000"/>
                </a:solidFill>
              </a:uFill>
              <a:latin typeface="Avenir Book" panose="02000503020000020003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fontAlgn="base">
              <a:spcBef>
                <a:spcPts val="0"/>
              </a:spcBef>
              <a:spcAft>
                <a:spcPts val="205"/>
              </a:spcAft>
              <a:buClr>
                <a:srgbClr val="000000"/>
              </a:buClr>
              <a:buSzPts val="800"/>
              <a:buFont typeface="+mj-lt"/>
              <a:buAutoNum type="arabicPeriod"/>
            </a:pP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J. Liu and J. </a:t>
            </a:r>
            <a:r>
              <a:rPr lang="en-US" sz="1200" u="none" strike="noStrike" kern="100" dirty="0" err="1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Lampinen</a:t>
            </a: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"A Fuzzy Adaptive Differential Evolution Algorithm," </a:t>
            </a:r>
            <a:r>
              <a:rPr lang="en-US" sz="1200" i="1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Soft Computing</a:t>
            </a:r>
            <a:r>
              <a:rPr lang="en-US" sz="1200" u="none" strike="noStrike" kern="100" dirty="0">
                <a:effectLst/>
                <a:uFill>
                  <a:solidFill>
                    <a:srgbClr val="000000"/>
                  </a:solidFill>
                </a:uFill>
                <a:latin typeface="Avenir Book" panose="02000503020000020003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vol. 9, pp. 448-462, 2005, DOI 10.1007/s00500-004-0363-x.</a:t>
            </a:r>
          </a:p>
          <a:p>
            <a:pPr marL="342900" indent="-342900">
              <a:buFont typeface="+mj-lt"/>
              <a:buAutoNum type="arabicPeriod"/>
            </a:pPr>
            <a:endParaRPr lang="en-US" sz="1200" dirty="0">
              <a:latin typeface="Avenir Book" panose="02000503020000020003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16E9BF-B3AF-5A01-78C4-0FC120E67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01F845-A1CD-4491-6D68-B3610DA30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262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7CED6-E656-4306-EEA9-D5535D8670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5400" dirty="0"/>
          </a:p>
          <a:p>
            <a:pPr marL="0" indent="0">
              <a:buNone/>
            </a:pPr>
            <a:r>
              <a:rPr lang="en-US" sz="6000" dirty="0">
                <a:solidFill>
                  <a:srgbClr val="FF4600"/>
                </a:solidFill>
                <a:latin typeface="Avenir Book" panose="02000503020000020003" pitchFamily="2" charset="0"/>
              </a:rPr>
              <a:t>Thank you Questions/Suggestions?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D6A3CF-1B7C-9909-324C-0435262DB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rgbClr val="FF4600"/>
                </a:solidFill>
              </a:rPr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EA2199-3E8E-17A1-BE6A-B1C5573AE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0A5F7-C8C5-D548-A102-2BA5CD2CF30E}" type="slidenum">
              <a:rPr lang="en-US" smtClean="0">
                <a:solidFill>
                  <a:srgbClr val="FF4600"/>
                </a:solidFill>
              </a:rPr>
              <a:t>15</a:t>
            </a:fld>
            <a:endParaRPr lang="en-US" dirty="0">
              <a:solidFill>
                <a:srgbClr val="FF4600"/>
              </a:solidFill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D2D790D-62D1-2B5F-DB15-9BF00B980E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554832"/>
            <a:ext cx="40386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3940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858D60-1D83-94C7-2C43-6D2F0E11F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Drawback of DE </a:t>
            </a:r>
          </a:p>
        </p:txBody>
      </p:sp>
      <p:pic>
        <p:nvPicPr>
          <p:cNvPr id="5" name="Picture 4" descr="A road sign with a red circle and black text&#10;&#10;Description automatically generated">
            <a:extLst>
              <a:ext uri="{FF2B5EF4-FFF2-40B4-BE49-F238E27FC236}">
                <a16:creationId xmlns:a16="http://schemas.microsoft.com/office/drawing/2014/main" id="{4EA93FC0-E263-D737-9B86-B25729A658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546" r="-2" b="612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73A826-7C65-7C07-CB7E-300E0A97E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 lnSpcReduction="10000"/>
          </a:bodyPr>
          <a:lstStyle/>
          <a:p>
            <a:pPr>
              <a:buFont typeface="+mj-lt"/>
              <a:buAutoNum type="arabicPeriod"/>
            </a:pPr>
            <a:r>
              <a:rPr lang="en-US" sz="2000" b="1" i="0" dirty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Boundary Exploration</a:t>
            </a:r>
            <a:r>
              <a:rPr lang="en-US" sz="2000" b="0" i="0" dirty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: DE can struggle with effectively exploring the boundaries of the search space, potentially missing out on optimal solutions that lie at the extremes.</a:t>
            </a:r>
          </a:p>
          <a:p>
            <a:pPr>
              <a:buFont typeface="+mj-lt"/>
              <a:buAutoNum type="arabicPeriod"/>
            </a:pPr>
            <a:r>
              <a:rPr lang="en-US" sz="2000" b="1" i="0" dirty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Parameter Sensitivity</a:t>
            </a:r>
            <a:r>
              <a:rPr lang="en-US" sz="2000" b="0" i="0" dirty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: The performance of DE is highly sensitive to its control parameters, such as mutation factor and crossover rate. Incorrect settings can lead to poor convergence or excessive computation time.</a:t>
            </a:r>
          </a:p>
          <a:p>
            <a:pPr>
              <a:buFont typeface="+mj-lt"/>
              <a:buAutoNum type="arabicPeriod"/>
            </a:pPr>
            <a:r>
              <a:rPr lang="en-US" sz="2000" dirty="0">
                <a:highlight>
                  <a:srgbClr val="FFFFFF"/>
                </a:highlight>
                <a:latin typeface="Avenir Book" panose="02000503020000020003" pitchFamily="2" charset="0"/>
              </a:rPr>
              <a:t>Better for continuous optimization</a:t>
            </a:r>
            <a:endParaRPr lang="en-US" sz="2000" b="0" i="0" dirty="0">
              <a:effectLst/>
              <a:highlight>
                <a:srgbClr val="FFFFFF"/>
              </a:highlight>
              <a:latin typeface="Avenir Book" panose="02000503020000020003" pitchFamily="2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000" b="0" i="0" dirty="0">
              <a:effectLst/>
              <a:highlight>
                <a:srgbClr val="FFFFFF"/>
              </a:highlight>
              <a:latin typeface="Söhne"/>
            </a:endParaRPr>
          </a:p>
          <a:p>
            <a:endParaRPr lang="en-US" sz="20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D22F57C-8AD8-CE9B-FAE0-CEEEBA817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7076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Syracuse University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E56C5E-60C6-6BBD-2B64-EFB7EB161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0468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16BC4-64EF-CCB6-9984-BCE285D74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anchor="ctr">
            <a:normAutofit/>
          </a:bodyPr>
          <a:lstStyle/>
          <a:p>
            <a:r>
              <a:rPr lang="en-US" sz="3600">
                <a:latin typeface="Avenir Book" panose="02000503020000020003" pitchFamily="2" charset="0"/>
              </a:rPr>
              <a:t>Goal</a:t>
            </a:r>
          </a:p>
        </p:txBody>
      </p:sp>
      <p:pic>
        <p:nvPicPr>
          <p:cNvPr id="11" name="Picture 10" descr="A sign with white letters&#10;&#10;Description automatically generated">
            <a:extLst>
              <a:ext uri="{FF2B5EF4-FFF2-40B4-BE49-F238E27FC236}">
                <a16:creationId xmlns:a16="http://schemas.microsoft.com/office/drawing/2014/main" id="{12B466D9-4082-5952-0D4B-2B064A789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863" b="26542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BE8A4-8032-CB75-D43E-EE11184CC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anchor="ctr"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800" b="0" i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Enhance the performance of Differential Evolution (DE) algorithms for neural network optimization.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0" i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Incorporate boundary individual consideration during the mutation process to improve search space exploration.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0" i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Target improved exploration of boundary regions, which may contain optimal or near-optimal solutions.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b="0" i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Achieve more robust and effective optimization results for neural networks.</a:t>
            </a:r>
          </a:p>
          <a:p>
            <a:pPr marL="457200" indent="-457200">
              <a:buFont typeface="+mj-lt"/>
              <a:buAutoNum type="arabicPeriod"/>
            </a:pPr>
            <a:endParaRPr lang="en-US" sz="1800">
              <a:latin typeface="Avenir Book" panose="02000503020000020003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2B9422-447E-5EFC-3594-6E98EAA4A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38D9E2-1BCF-0538-F72E-73D616416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4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1296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EC3C6D-DB8D-FB03-3282-A33024B34AFA}"/>
              </a:ext>
            </a:extLst>
          </p:cNvPr>
          <p:cNvSpPr txBox="1"/>
          <p:nvPr/>
        </p:nvSpPr>
        <p:spPr>
          <a:xfrm>
            <a:off x="838200" y="3905833"/>
            <a:ext cx="4215063" cy="2398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Dataset Description</a:t>
            </a:r>
          </a:p>
        </p:txBody>
      </p:sp>
      <p:pic>
        <p:nvPicPr>
          <p:cNvPr id="11" name="Picture 10" descr="A table with black text&#10;&#10;Description automatically generated with medium confidence">
            <a:extLst>
              <a:ext uri="{FF2B5EF4-FFF2-40B4-BE49-F238E27FC236}">
                <a16:creationId xmlns:a16="http://schemas.microsoft.com/office/drawing/2014/main" id="{D49A3636-0231-BFB6-3687-ED280B86E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8955" y="763536"/>
            <a:ext cx="9875259" cy="2049115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56394230-81E3-91C0-9172-4171914112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0779" y="3884452"/>
            <a:ext cx="5723021" cy="2398713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400" dirty="0"/>
              <a:t>The data was taken from </a:t>
            </a:r>
            <a:r>
              <a:rPr lang="en-US" sz="1400" dirty="0" err="1"/>
              <a:t>kaggle</a:t>
            </a:r>
            <a:endParaRPr lang="en-US" sz="1400" dirty="0"/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400" dirty="0"/>
              <a:t>This dataset include data for the estimation of obesity levels in individuals from the countries of Mexico, Peru and Colombia, based on their eating habits and physical condition.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400" dirty="0"/>
              <a:t>The data contains 17 attributes ( 8 continuous and 9 categorical ) and 2111 records.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400" dirty="0"/>
              <a:t>8 are continuous such as Age, Height, Weight, FCVC (vegetable)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400" dirty="0"/>
              <a:t>9 are Categorical such as Gender, Calc (calcium), FAVC (high calorie food), SMOKE</a:t>
            </a:r>
          </a:p>
          <a:p>
            <a:pPr marL="457200" indent="-228600" algn="l">
              <a:buFont typeface="Arial" panose="020B0604020202020204" pitchFamily="34" charset="0"/>
              <a:buChar char="•"/>
            </a:pPr>
            <a:r>
              <a:rPr lang="en-US" sz="1400" dirty="0"/>
              <a:t>Added noise, relabel, more instances of </a:t>
            </a:r>
            <a:r>
              <a:rPr lang="en-US" sz="1400" dirty="0" err="1"/>
              <a:t>Overweight_Level_I</a:t>
            </a:r>
            <a:endParaRPr lang="en-US" sz="1400" dirty="0"/>
          </a:p>
          <a:p>
            <a:pPr marL="342900" indent="-228600" algn="l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8FBD0E-C2F3-7F67-AFDD-B925CF9A4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D100BD-982F-E24F-060E-A18403DCE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 sz="100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 sz="1000" dirty="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3280C1-2459-385B-3D3E-60E0284D640F}"/>
              </a:ext>
            </a:extLst>
          </p:cNvPr>
          <p:cNvSpPr txBox="1"/>
          <p:nvPr/>
        </p:nvSpPr>
        <p:spPr>
          <a:xfrm>
            <a:off x="6091084" y="73741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307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858D60-1D83-94C7-2C43-6D2F0E11F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05833"/>
            <a:ext cx="4215063" cy="2398713"/>
          </a:xfrm>
        </p:spPr>
        <p:txBody>
          <a:bodyPr>
            <a:norm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Algorithm</a:t>
            </a:r>
          </a:p>
        </p:txBody>
      </p:sp>
      <p:pic>
        <p:nvPicPr>
          <p:cNvPr id="9" name="Picture 8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F3D3DB35-A729-FBFD-74BA-699FA5505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955" y="751192"/>
            <a:ext cx="9875259" cy="2073802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73A826-7C65-7C07-CB7E-300E0A97E9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0779" y="3884452"/>
            <a:ext cx="5723021" cy="2398713"/>
          </a:xfrm>
        </p:spPr>
        <p:txBody>
          <a:bodyPr anchor="ctr">
            <a:normAutofit/>
          </a:bodyPr>
          <a:lstStyle/>
          <a:p>
            <a:pPr>
              <a:buFont typeface="+mj-lt"/>
              <a:buAutoNum type="arabicPeriod"/>
            </a:pPr>
            <a:r>
              <a:rPr lang="en-US" sz="1600" i="0" dirty="0">
                <a:effectLst/>
                <a:latin typeface="Avenir Book" panose="02000503020000020003" pitchFamily="2" charset="0"/>
              </a:rPr>
              <a:t>Find optimal number of layers and neurons.</a:t>
            </a:r>
          </a:p>
          <a:p>
            <a:pPr>
              <a:buFont typeface="+mj-lt"/>
              <a:buAutoNum type="arabicPeriod"/>
            </a:pPr>
            <a:r>
              <a:rPr lang="en-US" sz="1600" i="0" dirty="0">
                <a:effectLst/>
                <a:latin typeface="Avenir Book" panose="02000503020000020003" pitchFamily="2" charset="0"/>
              </a:rPr>
              <a:t>Modified Mutation: Include boundary individual in the mutation. Mutation rate = 0.1 and Crossover rate = 0.7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Avenir Book" panose="02000503020000020003" pitchFamily="2" charset="0"/>
              </a:rPr>
              <a:t>P</a:t>
            </a:r>
            <a:r>
              <a:rPr lang="en-US" sz="1600" i="0" dirty="0">
                <a:effectLst/>
                <a:latin typeface="Avenir Book" panose="02000503020000020003" pitchFamily="2" charset="0"/>
              </a:rPr>
              <a:t>robabilistic Mutation: The new mutation happens probabilistically. This hyperparameter should be tuned after trail and testing. (0.2, 0.5, 0.7, 1.0)</a:t>
            </a:r>
          </a:p>
          <a:p>
            <a:pPr>
              <a:buFont typeface="+mj-lt"/>
              <a:buAutoNum type="arabicPeriod"/>
            </a:pPr>
            <a:r>
              <a:rPr lang="en-US" sz="1600" dirty="0">
                <a:latin typeface="Avenir Book" panose="02000503020000020003" pitchFamily="2" charset="0"/>
              </a:rPr>
              <a:t>Bounds: [5,5000] for neurons optimization.</a:t>
            </a:r>
          </a:p>
          <a:p>
            <a:pPr>
              <a:buFont typeface="+mj-lt"/>
              <a:buAutoNum type="arabicPeriod"/>
            </a:pPr>
            <a:r>
              <a:rPr lang="en-US" sz="1600" i="0" dirty="0">
                <a:effectLst/>
                <a:latin typeface="Avenir Book" panose="02000503020000020003" pitchFamily="2" charset="0"/>
              </a:rPr>
              <a:t>Bounds: layers [1,5] and neurons [1,500]</a:t>
            </a:r>
            <a:endParaRPr lang="en-US" sz="1600" b="0" i="0" dirty="0">
              <a:effectLst/>
              <a:highlight>
                <a:srgbClr val="FFFFFF"/>
              </a:highlight>
              <a:latin typeface="Söhne"/>
            </a:endParaRPr>
          </a:p>
          <a:p>
            <a:endParaRPr lang="en-US" sz="1600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CD22F57C-8AD8-CE9B-FAE0-CEEEBA817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/>
              <a:t>Syracuse University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EE56C5E-60C6-6BBD-2B64-EFB7EB161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 sz="1000"/>
              <a:pPr>
                <a:spcAft>
                  <a:spcPts val="600"/>
                </a:spcAft>
              </a:pPr>
              <a:t>5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98132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A16BC4-64EF-CCB6-9984-BCE285D74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>
                <a:latin typeface="Avenir Book" panose="02000503020000020003" pitchFamily="2" charset="0"/>
              </a:rPr>
              <a:t>Evaluation Criterion</a:t>
            </a:r>
          </a:p>
        </p:txBody>
      </p:sp>
      <p:pic>
        <p:nvPicPr>
          <p:cNvPr id="7" name="Picture 6" descr="A close-up of a network&#10;&#10;Description automatically generated">
            <a:extLst>
              <a:ext uri="{FF2B5EF4-FFF2-40B4-BE49-F238E27FC236}">
                <a16:creationId xmlns:a16="http://schemas.microsoft.com/office/drawing/2014/main" id="{7843E6D1-727C-A831-0A1C-7EC7B9B89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25" r="27707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BE8A4-8032-CB75-D43E-EE11184CC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 b="0" i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Compared </a:t>
            </a:r>
            <a:r>
              <a:rPr lang="en-US" sz="2000">
                <a:highlight>
                  <a:srgbClr val="FFFFFF"/>
                </a:highlight>
                <a:latin typeface="Avenir Book" panose="02000503020000020003" pitchFamily="2" charset="0"/>
              </a:rPr>
              <a:t>various probabilistic </a:t>
            </a:r>
            <a:r>
              <a:rPr lang="en-US" sz="2000" b="0" i="0">
                <a:effectLst/>
                <a:highlight>
                  <a:srgbClr val="FFFFFF"/>
                </a:highlight>
                <a:latin typeface="Avenir Book" panose="02000503020000020003" pitchFamily="2" charset="0"/>
              </a:rPr>
              <a:t>modified mutation DE algorithm with normal DE.</a:t>
            </a:r>
          </a:p>
          <a:p>
            <a:r>
              <a:rPr lang="en-US" sz="2000">
                <a:highlight>
                  <a:srgbClr val="FFFFFF"/>
                </a:highlight>
                <a:latin typeface="Avenir Book" panose="02000503020000020003" pitchFamily="2" charset="0"/>
              </a:rPr>
              <a:t>Fitness function: The function returns the accuracy of the model as the fitness value.</a:t>
            </a:r>
          </a:p>
          <a:p>
            <a:endParaRPr lang="en-US" sz="2000" b="0" i="0">
              <a:effectLst/>
              <a:highlight>
                <a:srgbClr val="FFFFFF"/>
              </a:highlight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sz="2000" dirty="0">
              <a:latin typeface="Avenir Book" panose="02000503020000020003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2B9422-447E-5EFC-3594-6E98EAA4A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38D9E2-1BCF-0538-F72E-73D616416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929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83F6C6-6528-2386-46B9-950735811431}"/>
              </a:ext>
            </a:extLst>
          </p:cNvPr>
          <p:cNvSpPr txBox="1"/>
          <p:nvPr/>
        </p:nvSpPr>
        <p:spPr>
          <a:xfrm>
            <a:off x="6513788" y="365125"/>
            <a:ext cx="4840010" cy="1807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+mj-lt"/>
                <a:ea typeface="+mj-ea"/>
                <a:cs typeface="+mj-cs"/>
              </a:rPr>
              <a:t>Results</a:t>
            </a:r>
          </a:p>
        </p:txBody>
      </p:sp>
      <p:pic>
        <p:nvPicPr>
          <p:cNvPr id="25" name="Picture 24" descr="Neuron system in 3D rendering">
            <a:extLst>
              <a:ext uri="{FF2B5EF4-FFF2-40B4-BE49-F238E27FC236}">
                <a16:creationId xmlns:a16="http://schemas.microsoft.com/office/drawing/2014/main" id="{06EDA362-1D62-EE40-2F83-7AD3AEF874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812" r="11762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EE53DE3-557D-E05B-94F5-D0EEF605DA22}"/>
              </a:ext>
            </a:extLst>
          </p:cNvPr>
          <p:cNvSpPr txBox="1"/>
          <p:nvPr/>
        </p:nvSpPr>
        <p:spPr>
          <a:xfrm>
            <a:off x="6513788" y="2333297"/>
            <a:ext cx="4840010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latin typeface="Avenir Book" panose="02000503020000020003" pitchFamily="2" charset="0"/>
              </a:rPr>
              <a:t>Basic DE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latin typeface="Avenir Book" panose="02000503020000020003" pitchFamily="2" charset="0"/>
              </a:rPr>
              <a:t>DE with Neurons and Layer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effectLst/>
                <a:latin typeface="Avenir Book" panose="02000503020000020003" pitchFamily="2" charset="0"/>
              </a:rPr>
              <a:t>DE with Boundary Consideration for Neurons Only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effectLst/>
                <a:latin typeface="Avenir Book" panose="02000503020000020003" pitchFamily="2" charset="0"/>
              </a:rPr>
              <a:t>DE with Boundary Consideration for Neurons and Layers (Probability 0.2) </a:t>
            </a:r>
            <a:endParaRPr lang="en-US" dirty="0">
              <a:latin typeface="Avenir Book" panose="02000503020000020003" pitchFamily="2" charset="0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effectLst/>
                <a:latin typeface="Avenir Book" panose="02000503020000020003" pitchFamily="2" charset="0"/>
              </a:rPr>
              <a:t>DE with Boundary Consideration for Neurons and Layers (Probability 0.5) </a:t>
            </a: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effectLst/>
                <a:latin typeface="Avenir Book" panose="02000503020000020003" pitchFamily="2" charset="0"/>
              </a:rPr>
              <a:t>DE with Boundary Consideration for Neurons and Layers (Probability 0.7) </a:t>
            </a:r>
            <a:endParaRPr lang="en-US" dirty="0">
              <a:latin typeface="Avenir Book" panose="02000503020000020003" pitchFamily="2" charset="0"/>
            </a:endParaRPr>
          </a:p>
          <a:p>
            <a:pPr marL="3429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r>
              <a:rPr lang="en-US" dirty="0">
                <a:effectLst/>
                <a:latin typeface="Avenir Book" panose="02000503020000020003" pitchFamily="2" charset="0"/>
              </a:rPr>
              <a:t>DE with Boundary Consideration for Neurons and Layers (Probability 1.0) </a:t>
            </a:r>
            <a:endParaRPr lang="en-US" dirty="0">
              <a:latin typeface="Avenir Book" panose="02000503020000020003" pitchFamily="2" charset="0"/>
            </a:endParaRPr>
          </a:p>
          <a:p>
            <a:pPr marL="114300" indent="-342900">
              <a:lnSpc>
                <a:spcPct val="90000"/>
              </a:lnSpc>
              <a:spcAft>
                <a:spcPts val="600"/>
              </a:spcAft>
              <a:buFont typeface="+mj-lt"/>
              <a:buAutoNum type="arabicPeriod"/>
            </a:pPr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769630-BDEA-2C2B-51D4-A9298B73E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FBCDB8-582D-DB68-459D-1D4890CBA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BA30A5F7-C8C5-D548-A102-2BA5CD2CF30E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7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886232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graph with a line&#10;&#10;Description automatically generated">
            <a:extLst>
              <a:ext uri="{FF2B5EF4-FFF2-40B4-BE49-F238E27FC236}">
                <a16:creationId xmlns:a16="http://schemas.microsoft.com/office/drawing/2014/main" id="{61D6F661-6FA7-46D0-76F3-48928D0EB8D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29115" y="3680425"/>
            <a:ext cx="4724569" cy="2527644"/>
          </a:xfrm>
          <a:prstGeom prst="rect">
            <a:avLst/>
          </a:prstGeom>
          <a:noFill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769630-BDEA-2C2B-51D4-A9298B73E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FBCDB8-582D-DB68-459D-1D4890CBA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94F561-0AB1-2ED8-D7E0-E80B5BEA8E49}"/>
              </a:ext>
            </a:extLst>
          </p:cNvPr>
          <p:cNvSpPr txBox="1"/>
          <p:nvPr/>
        </p:nvSpPr>
        <p:spPr>
          <a:xfrm>
            <a:off x="2786133" y="227797"/>
            <a:ext cx="9861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venir Book" panose="02000503020000020003" pitchFamily="2" charset="0"/>
              </a:rPr>
              <a:t>1. Basic DE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84876F-10C7-A748-0360-9436BC83BCCA}"/>
              </a:ext>
            </a:extLst>
          </p:cNvPr>
          <p:cNvSpPr txBox="1"/>
          <p:nvPr/>
        </p:nvSpPr>
        <p:spPr>
          <a:xfrm>
            <a:off x="7776115" y="227797"/>
            <a:ext cx="202856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  <a:effectLst/>
                <a:latin typeface="Avenir Book" panose="02000503020000020003" pitchFamily="2" charset="0"/>
                <a:ea typeface="Times New Roman" panose="02020603050405020304" pitchFamily="18" charset="0"/>
              </a:rPr>
              <a:t>2. DE Neurons and Layers</a:t>
            </a:r>
            <a:endParaRPr lang="en-US" sz="1200" dirty="0">
              <a:latin typeface="Avenir Book" panose="02000503020000020003" pitchFamily="2" charset="0"/>
            </a:endParaRPr>
          </a:p>
        </p:txBody>
      </p:sp>
      <p:pic>
        <p:nvPicPr>
          <p:cNvPr id="11" name="Picture 10" descr="A screenshot of a graph&#10;&#10;Description automatically generated">
            <a:extLst>
              <a:ext uri="{FF2B5EF4-FFF2-40B4-BE49-F238E27FC236}">
                <a16:creationId xmlns:a16="http://schemas.microsoft.com/office/drawing/2014/main" id="{971CA3BD-7265-0580-8B1B-9BF1703D8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85" y="852064"/>
            <a:ext cx="5386464" cy="2325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A screenshot of a graph&#10;&#10;Description automatically generated">
            <a:extLst>
              <a:ext uri="{FF2B5EF4-FFF2-40B4-BE49-F238E27FC236}">
                <a16:creationId xmlns:a16="http://schemas.microsoft.com/office/drawing/2014/main" id="{F0F6B03B-5206-98C8-873B-78765B624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7826" y="852064"/>
            <a:ext cx="5303873" cy="2289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 descr="A graph with a line going up&#10;&#10;Description automatically generated">
            <a:extLst>
              <a:ext uri="{FF2B5EF4-FFF2-40B4-BE49-F238E27FC236}">
                <a16:creationId xmlns:a16="http://schemas.microsoft.com/office/drawing/2014/main" id="{566AC6E4-11AC-E199-A3E9-F50C0A1107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318" y="3675735"/>
            <a:ext cx="4904164" cy="25972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7643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91B6081D-D3E8-4209-B85B-EB1C655A6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1214" y="1111170"/>
            <a:ext cx="11040" cy="4645103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8CA55E4-1295-45C8-BA05-5A9E705B7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03027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8C5794E-A9A1-4A23-AF68-C79A78223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10334" y="3428998"/>
            <a:ext cx="4188904" cy="1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769630-BDEA-2C2B-51D4-A9298B73E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FBCDB8-582D-DB68-459D-1D4890CBA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A30A5F7-C8C5-D548-A102-2BA5CD2CF30E}" type="slidenum">
              <a:rPr lang="en-US" smtClean="0">
                <a:solidFill>
                  <a:schemeClr val="tx1">
                    <a:tint val="75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94F561-0AB1-2ED8-D7E0-E80B5BEA8E49}"/>
              </a:ext>
            </a:extLst>
          </p:cNvPr>
          <p:cNvSpPr txBox="1"/>
          <p:nvPr/>
        </p:nvSpPr>
        <p:spPr>
          <a:xfrm>
            <a:off x="1585513" y="265380"/>
            <a:ext cx="3955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latin typeface="Avenir Book" panose="02000503020000020003" pitchFamily="2" charset="0"/>
              </a:rPr>
              <a:t>3. </a:t>
            </a:r>
            <a:r>
              <a:rPr lang="en-US" sz="1200" b="1" dirty="0">
                <a:effectLst/>
                <a:latin typeface="Avenir Book" panose="02000503020000020003" pitchFamily="2" charset="0"/>
              </a:rPr>
              <a:t>DE with Boundary Consideration for Neurons Only</a:t>
            </a:r>
          </a:p>
          <a:p>
            <a:endParaRPr lang="en-US" sz="1200" b="1" dirty="0">
              <a:latin typeface="Avenir Book" panose="02000503020000020003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84876F-10C7-A748-0360-9436BC83BCCA}"/>
              </a:ext>
            </a:extLst>
          </p:cNvPr>
          <p:cNvSpPr txBox="1"/>
          <p:nvPr/>
        </p:nvSpPr>
        <p:spPr>
          <a:xfrm>
            <a:off x="6261109" y="265381"/>
            <a:ext cx="55908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000000"/>
                </a:solidFill>
                <a:latin typeface="Avenir Book" panose="02000503020000020003" pitchFamily="2" charset="0"/>
              </a:rPr>
              <a:t>4. D</a:t>
            </a:r>
            <a:r>
              <a:rPr lang="en-US" sz="1200" b="1" dirty="0">
                <a:effectLst/>
                <a:latin typeface="Avenir Book" panose="02000503020000020003" pitchFamily="2" charset="0"/>
              </a:rPr>
              <a:t>E with Boundary Consideration for Neurons and Layers (Probability 0.2) </a:t>
            </a:r>
            <a:endParaRPr lang="en-US" sz="1200" b="1" dirty="0">
              <a:latin typeface="Avenir Book" panose="02000503020000020003" pitchFamily="2" charset="0"/>
            </a:endParaRPr>
          </a:p>
          <a:p>
            <a:endParaRPr lang="en-US" sz="1200" b="1" dirty="0">
              <a:latin typeface="Avenir Book" panose="02000503020000020003" pitchFamily="2" charset="0"/>
            </a:endParaRPr>
          </a:p>
        </p:txBody>
      </p:sp>
      <p:pic>
        <p:nvPicPr>
          <p:cNvPr id="3" name="Picture 2" descr="A graph of data analysis&#10;&#10;Description automatically generated with medium confidence">
            <a:extLst>
              <a:ext uri="{FF2B5EF4-FFF2-40B4-BE49-F238E27FC236}">
                <a16:creationId xmlns:a16="http://schemas.microsoft.com/office/drawing/2014/main" id="{B2C6236A-9309-AFCC-5198-D23C95EBC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5536" y="793006"/>
            <a:ext cx="4645050" cy="2325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graph with a line&#10;&#10;Description automatically generated">
            <a:extLst>
              <a:ext uri="{FF2B5EF4-FFF2-40B4-BE49-F238E27FC236}">
                <a16:creationId xmlns:a16="http://schemas.microsoft.com/office/drawing/2014/main" id="{33BBE1E6-8D32-87AC-B0A2-1B88522B10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2460" y="3471046"/>
            <a:ext cx="4645050" cy="2759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10649F42-786A-ED23-4112-9714D8D218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7737" y="769093"/>
            <a:ext cx="4645050" cy="232535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A graph with blue lines&#10;&#10;Description automatically generated">
            <a:extLst>
              <a:ext uri="{FF2B5EF4-FFF2-40B4-BE49-F238E27FC236}">
                <a16:creationId xmlns:a16="http://schemas.microsoft.com/office/drawing/2014/main" id="{5F336CF2-0D99-09AE-FCF5-5679A64D7F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7737" y="3471046"/>
            <a:ext cx="4645049" cy="25507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856814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1536</TotalTime>
  <Words>881</Words>
  <Application>Microsoft Macintosh PowerPoint</Application>
  <PresentationFormat>Widescreen</PresentationFormat>
  <Paragraphs>104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Aptos</vt:lpstr>
      <vt:lpstr>Aptos Display</vt:lpstr>
      <vt:lpstr>Arial</vt:lpstr>
      <vt:lpstr>Avenir Book</vt:lpstr>
      <vt:lpstr>Calibri</vt:lpstr>
      <vt:lpstr>Helvetica</vt:lpstr>
      <vt:lpstr>Söhne</vt:lpstr>
      <vt:lpstr>Office Theme</vt:lpstr>
      <vt:lpstr>Enhancing Differential Evolution for Neural Network Optimization through Boundary Individual Consideration.  Mandar Angchekar Evolutionary Machine Learning May 1, 2024 </vt:lpstr>
      <vt:lpstr>Drawback of DE </vt:lpstr>
      <vt:lpstr>Goal</vt:lpstr>
      <vt:lpstr>PowerPoint Presentation</vt:lpstr>
      <vt:lpstr>Algorithm</vt:lpstr>
      <vt:lpstr>Evaluation Criterion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Computation Time</vt:lpstr>
      <vt:lpstr>Conclusion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“Help needed! Feeling alone and suicidal, using social media to express” Analyzing the Echoes of Isolation: A Data Driven Study on Loneliness and Suicidality in Online Communities during COVID-19 Pandemic.  Mandar Angchekar ECS Research Day  March 22, 2024 </dc:title>
  <dc:creator>Mandar Gajanan Angchekar</dc:creator>
  <cp:lastModifiedBy>Mandar Gajanan Angchekar</cp:lastModifiedBy>
  <cp:revision>16</cp:revision>
  <dcterms:created xsi:type="dcterms:W3CDTF">2024-03-21T22:11:07Z</dcterms:created>
  <dcterms:modified xsi:type="dcterms:W3CDTF">2024-05-01T19:36:25Z</dcterms:modified>
</cp:coreProperties>
</file>

<file path=docProps/thumbnail.jpeg>
</file>